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7"/>
  </p:notesMasterIdLst>
  <p:sldIdLst>
    <p:sldId id="256" r:id="rId3"/>
    <p:sldId id="265" r:id="rId4"/>
    <p:sldId id="266" r:id="rId5"/>
    <p:sldId id="298" r:id="rId6"/>
    <p:sldId id="304" r:id="rId7"/>
    <p:sldId id="301" r:id="rId8"/>
    <p:sldId id="302" r:id="rId9"/>
    <p:sldId id="303" r:id="rId10"/>
    <p:sldId id="299" r:id="rId11"/>
    <p:sldId id="305" r:id="rId12"/>
    <p:sldId id="307" r:id="rId13"/>
    <p:sldId id="306" r:id="rId14"/>
    <p:sldId id="300" r:id="rId15"/>
    <p:sldId id="296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E537DD2-CDC5-4D8C-9DED-A5CE02AA79B0}">
  <a:tblStyle styleId="{9E537DD2-CDC5-4D8C-9DED-A5CE02AA79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2CBA5E6-A006-4DDA-A5A0-D6BAED9759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4660"/>
  </p:normalViewPr>
  <p:slideViewPr>
    <p:cSldViewPr snapToGrid="0">
      <p:cViewPr>
        <p:scale>
          <a:sx n="100" d="100"/>
          <a:sy n="100" d="100"/>
        </p:scale>
        <p:origin x="1866" y="8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273413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6b5fd1c07a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0" name="Google Shape;320;g6b5fd1c07a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414964075_4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414964075_4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8143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414964075_4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414964075_4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2736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414964075_4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414964075_4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3353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414964075_4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414964075_4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18884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6b5fd1c07a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59" name="Google Shape;859;g6b5fd1c07a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414964075_4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414964075_4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414964075_4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414964075_4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414964075_4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414964075_4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8055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414964075_4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414964075_4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247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414964075_4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414964075_4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1453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414964075_4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414964075_4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43837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414964075_4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414964075_4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19277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414964075_4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414964075_4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773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8" name="Google Shape;29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9" name="Google Shape;299;p19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6" name="Google Shape;306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07" name="Google Shape;307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8" name="Google Shape;308;p21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11" name="Google Shape;311;p22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4" name="Google Shape;314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5" name="Google Shape;315;p23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4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9" name="Google Shape;279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7" name="Google Shape;287;p16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8.png"/><Relationship Id="rId10" Type="http://schemas.microsoft.com/office/2007/relationships/hdphoto" Target="../media/hdphoto7.wdp"/><Relationship Id="rId4" Type="http://schemas.microsoft.com/office/2007/relationships/hdphoto" Target="../media/hdphoto4.wdp"/><Relationship Id="rId9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/>
          <p:nvPr/>
        </p:nvSpPr>
        <p:spPr>
          <a:xfrm rot="10800000" flipH="1">
            <a:off x="5298841" y="0"/>
            <a:ext cx="6454200" cy="5143500"/>
          </a:xfrm>
          <a:prstGeom prst="trapezoid">
            <a:avLst>
              <a:gd name="adj" fmla="val 18761"/>
            </a:avLst>
          </a:prstGeom>
          <a:solidFill>
            <a:srgbClr val="10B7C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"/>
          <p:cNvSpPr/>
          <p:nvPr/>
        </p:nvSpPr>
        <p:spPr>
          <a:xfrm rot="-10648555" flipH="1">
            <a:off x="5056360" y="152475"/>
            <a:ext cx="1491847" cy="5143403"/>
          </a:xfrm>
          <a:prstGeom prst="parallelogram">
            <a:avLst>
              <a:gd name="adj" fmla="val 81566"/>
            </a:avLst>
          </a:prstGeom>
          <a:solidFill>
            <a:srgbClr val="595959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5"/>
          <p:cNvSpPr txBox="1">
            <a:spLocks noGrp="1"/>
          </p:cNvSpPr>
          <p:nvPr>
            <p:ph type="ctrTitle"/>
          </p:nvPr>
        </p:nvSpPr>
        <p:spPr>
          <a:xfrm>
            <a:off x="455443" y="2005832"/>
            <a:ext cx="4711800" cy="7749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200" b="1" dirty="0"/>
              <a:t>Automatic Detection challenge on Age-related Macular degeneration</a:t>
            </a:r>
            <a:endParaRPr sz="2200" b="1" dirty="0"/>
          </a:p>
        </p:txBody>
      </p:sp>
      <p:sp>
        <p:nvSpPr>
          <p:cNvPr id="327" name="Google Shape;327;p25"/>
          <p:cNvSpPr txBox="1">
            <a:spLocks noGrp="1"/>
          </p:cNvSpPr>
          <p:nvPr>
            <p:ph type="subTitle" idx="1"/>
          </p:nvPr>
        </p:nvSpPr>
        <p:spPr>
          <a:xfrm>
            <a:off x="343191" y="3732670"/>
            <a:ext cx="804900" cy="6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050" dirty="0">
                <a:solidFill>
                  <a:srgbClr val="999999"/>
                </a:solidFill>
                <a:latin typeface="Roboto"/>
              </a:rPr>
              <a:t>Member</a:t>
            </a:r>
            <a:r>
              <a:rPr lang="en" sz="1800" dirty="0">
                <a:solidFill>
                  <a:srgbClr val="999999"/>
                </a:solidFill>
              </a:rPr>
              <a:t> </a:t>
            </a:r>
            <a:endParaRPr sz="1800" dirty="0">
              <a:solidFill>
                <a:srgbClr val="999999"/>
              </a:solidFill>
            </a:endParaRPr>
          </a:p>
        </p:txBody>
      </p:sp>
      <p:sp>
        <p:nvSpPr>
          <p:cNvPr id="328" name="Google Shape;328;p25"/>
          <p:cNvSpPr txBox="1"/>
          <p:nvPr/>
        </p:nvSpPr>
        <p:spPr>
          <a:xfrm>
            <a:off x="1161375" y="3239124"/>
            <a:ext cx="3000000" cy="1421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sz="1200" dirty="0">
                <a:latin typeface="Roboto"/>
                <a:sym typeface="Nunito"/>
              </a:rPr>
              <a:t>Chia-Yen Lee</a:t>
            </a:r>
          </a:p>
          <a:p>
            <a:pPr lvl="0">
              <a:lnSpc>
                <a:spcPct val="115000"/>
              </a:lnSpc>
            </a:pPr>
            <a:r>
              <a:rPr lang="en-US" sz="1200" dirty="0" err="1">
                <a:latin typeface="Roboto"/>
                <a:sym typeface="Nunito"/>
              </a:rPr>
              <a:t>Chih-Chung,HSU</a:t>
            </a:r>
            <a:endParaRPr lang="en-US" sz="1200" dirty="0">
              <a:latin typeface="Roboto"/>
              <a:sym typeface="Nunito"/>
            </a:endParaRPr>
          </a:p>
          <a:p>
            <a:pPr lvl="0">
              <a:lnSpc>
                <a:spcPct val="115000"/>
              </a:lnSpc>
            </a:pPr>
            <a:r>
              <a:rPr lang="en-US" sz="1200" dirty="0">
                <a:latin typeface="Roboto"/>
                <a:sym typeface="Nunito"/>
              </a:rPr>
              <a:t>CHENG-JHONG,LIN</a:t>
            </a:r>
          </a:p>
          <a:p>
            <a:pPr lvl="0">
              <a:lnSpc>
                <a:spcPct val="115000"/>
              </a:lnSpc>
            </a:pPr>
            <a:r>
              <a:rPr lang="en-US" sz="1200" dirty="0">
                <a:latin typeface="Roboto"/>
                <a:sym typeface="Nunito"/>
              </a:rPr>
              <a:t>CHANG,CHUNG-HSUAN</a:t>
            </a:r>
          </a:p>
          <a:p>
            <a:pPr lvl="0">
              <a:lnSpc>
                <a:spcPct val="115000"/>
              </a:lnSpc>
            </a:pPr>
            <a:r>
              <a:rPr lang="en-US" sz="1200" dirty="0">
                <a:latin typeface="Roboto"/>
                <a:sym typeface="Nunito"/>
              </a:rPr>
              <a:t>HUNG,YEH</a:t>
            </a:r>
          </a:p>
          <a:p>
            <a:pPr lvl="0">
              <a:lnSpc>
                <a:spcPct val="115000"/>
              </a:lnSpc>
            </a:pPr>
            <a:r>
              <a:rPr lang="en-US" sz="1200" dirty="0" err="1">
                <a:latin typeface="Roboto"/>
                <a:sym typeface="Nunito"/>
              </a:rPr>
              <a:t>Chih-Yu,JIAN</a:t>
            </a:r>
            <a:endParaRPr dirty="0">
              <a:latin typeface="Roboto"/>
              <a:sym typeface="Nunito"/>
            </a:endParaRPr>
          </a:p>
        </p:txBody>
      </p:sp>
      <p:cxnSp>
        <p:nvCxnSpPr>
          <p:cNvPr id="329" name="Google Shape;329;p25"/>
          <p:cNvCxnSpPr>
            <a:cxnSpLocks/>
          </p:cNvCxnSpPr>
          <p:nvPr/>
        </p:nvCxnSpPr>
        <p:spPr>
          <a:xfrm>
            <a:off x="1113750" y="3315325"/>
            <a:ext cx="0" cy="1345385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AutoShape 2" descr="「聯合大學」的圖片搜尋結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3" name="AutoShape 4" descr="「聯合大學」的圖片搜尋結果"/>
          <p:cNvSpPr>
            <a:spLocks noChangeAspect="1" noChangeArrowheads="1"/>
          </p:cNvSpPr>
          <p:nvPr/>
        </p:nvSpPr>
        <p:spPr bwMode="auto">
          <a:xfrm>
            <a:off x="307974" y="7937"/>
            <a:ext cx="1820863" cy="182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F62AF8D7-ED4A-49B7-B119-BF98749544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21" t="13098" r="25472" b="33362"/>
          <a:stretch/>
        </p:blipFill>
        <p:spPr>
          <a:xfrm>
            <a:off x="584703" y="582585"/>
            <a:ext cx="4153344" cy="942630"/>
          </a:xfrm>
          <a:prstGeom prst="rect">
            <a:avLst/>
          </a:prstGeom>
        </p:spPr>
      </p:pic>
      <p:sp>
        <p:nvSpPr>
          <p:cNvPr id="19" name="Google Shape;331;p25">
            <a:extLst>
              <a:ext uri="{FF2B5EF4-FFF2-40B4-BE49-F238E27FC236}">
                <a16:creationId xmlns:a16="http://schemas.microsoft.com/office/drawing/2014/main" id="{18C881EC-F9DD-4289-8355-A70CDFE2B8EB}"/>
              </a:ext>
            </a:extLst>
          </p:cNvPr>
          <p:cNvSpPr txBox="1"/>
          <p:nvPr/>
        </p:nvSpPr>
        <p:spPr>
          <a:xfrm>
            <a:off x="6480925" y="4734000"/>
            <a:ext cx="20100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C7E8EB"/>
                </a:solidFill>
              </a:rPr>
              <a:t>ISBI2020</a:t>
            </a:r>
            <a:endParaRPr dirty="0">
              <a:solidFill>
                <a:srgbClr val="C7E8EB"/>
              </a:solidFill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057BB851-DB48-47B0-8568-7D0E798E1E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895" y="2056559"/>
            <a:ext cx="1448355" cy="1448355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51892C39-6654-4118-A1CF-EFC391F8D8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239" b="97166" l="444" r="98889">
                        <a14:foregroundMark x1="39556" y1="8097" x2="40000" y2="7692"/>
                        <a14:foregroundMark x1="33333" y1="6073" x2="33333" y2="6073"/>
                        <a14:foregroundMark x1="33778" y1="7287" x2="33333" y2="7287"/>
                        <a14:foregroundMark x1="32667" y1="8097" x2="32667" y2="8097"/>
                        <a14:foregroundMark x1="30889" y1="9717" x2="30667" y2="10121"/>
                        <a14:foregroundMark x1="80667" y1="82186" x2="80667" y2="82186"/>
                        <a14:foregroundMark x1="76667" y1="80972" x2="76667" y2="80972"/>
                        <a14:foregroundMark x1="76667" y1="80972" x2="40889" y2="84211"/>
                        <a14:foregroundMark x1="72889" y1="72874" x2="82000" y2="84211"/>
                        <a14:foregroundMark x1="82000" y1="84211" x2="68444" y2="82591"/>
                        <a14:foregroundMark x1="68444" y1="82591" x2="78222" y2="78543"/>
                        <a14:foregroundMark x1="78222" y1="78543" x2="76444" y2="77328"/>
                        <a14:foregroundMark x1="82444" y1="76113" x2="87778" y2="80972"/>
                        <a14:foregroundMark x1="90667" y1="85020" x2="81778" y2="91903"/>
                        <a14:foregroundMark x1="81778" y1="91903" x2="90000" y2="80972"/>
                        <a14:foregroundMark x1="90000" y1="80972" x2="85778" y2="84615"/>
                        <a14:foregroundMark x1="95556" y1="82996" x2="94667" y2="83806"/>
                        <a14:foregroundMark x1="98889" y1="82186" x2="98889" y2="82186"/>
                        <a14:foregroundMark x1="83111" y1="71660" x2="83111" y2="71660"/>
                        <a14:foregroundMark x1="76667" y1="71660" x2="76667" y2="71660"/>
                        <a14:foregroundMark x1="74222" y1="69636" x2="74222" y2="69636"/>
                        <a14:foregroundMark x1="71778" y1="68016" x2="71778" y2="68016"/>
                        <a14:foregroundMark x1="73778" y1="65182" x2="73778" y2="65182"/>
                        <a14:foregroundMark x1="76222" y1="67206" x2="76222" y2="67206"/>
                        <a14:foregroundMark x1="73111" y1="86235" x2="73111" y2="86235"/>
                        <a14:foregroundMark x1="75778" y1="89474" x2="76889" y2="89474"/>
                        <a14:foregroundMark x1="78000" y1="89879" x2="78000" y2="89879"/>
                        <a14:foregroundMark x1="78222" y1="89879" x2="78222" y2="89879"/>
                        <a14:foregroundMark x1="77778" y1="92713" x2="77778" y2="92713"/>
                        <a14:foregroundMark x1="72000" y1="90283" x2="53556" y2="84615"/>
                        <a14:foregroundMark x1="53556" y1="84615" x2="18444" y2="92713"/>
                        <a14:foregroundMark x1="18444" y1="92713" x2="10000" y2="88664"/>
                        <a14:foregroundMark x1="10000" y1="88664" x2="18000" y2="82591"/>
                        <a14:foregroundMark x1="18000" y1="82591" x2="34667" y2="85425"/>
                        <a14:foregroundMark x1="8000" y1="86235" x2="18222" y2="97166"/>
                        <a14:foregroundMark x1="3778" y1="92308" x2="3778" y2="92308"/>
                        <a14:foregroundMark x1="53556" y1="57490" x2="53556" y2="57490"/>
                        <a14:foregroundMark x1="37333" y1="3239" x2="37333" y2="3239"/>
                        <a14:foregroundMark x1="34000" y1="4858" x2="34000" y2="4858"/>
                        <a14:foregroundMark x1="1333" y1="91903" x2="1333" y2="91903"/>
                        <a14:foregroundMark x1="667" y1="91903" x2="667" y2="91903"/>
                        <a14:foregroundMark x1="444" y1="91903" x2="444" y2="91903"/>
                        <a14:foregroundMark x1="49250" y1="76071" x2="49111" y2="76113"/>
                        <a14:foregroundMark x1="55556" y1="74089" x2="55556" y2="74089"/>
                        <a14:foregroundMark x1="57778" y1="73279" x2="57778" y2="73279"/>
                        <a14:foregroundMark x1="58000" y1="72470" x2="58000" y2="72470"/>
                        <a14:foregroundMark x1="56889" y1="69231" x2="56889" y2="69231"/>
                        <a14:foregroundMark x1="57778" y1="70040" x2="57333" y2="72065"/>
                        <a14:foregroundMark x1="56667" y1="73279" x2="56667" y2="73279"/>
                        <a14:foregroundMark x1="56000" y1="74494" x2="56000" y2="74494"/>
                        <a14:foregroundMark x1="56000" y1="74494" x2="55111" y2="74494"/>
                        <a14:foregroundMark x1="54889" y1="74494" x2="54222" y2="74899"/>
                        <a14:foregroundMark x1="53778" y1="74899" x2="53778" y2="74899"/>
                        <a14:foregroundMark x1="52222" y1="74899" x2="52222" y2="74899"/>
                        <a14:foregroundMark x1="52222" y1="74899" x2="50889" y2="74899"/>
                        <a14:foregroundMark x1="50889" y1="74899" x2="50444" y2="75304"/>
                        <a14:foregroundMark x1="50222" y1="75304" x2="60000" y2="72065"/>
                        <a14:foregroundMark x1="59111" y1="72874" x2="60667" y2="72065"/>
                        <a14:foregroundMark x1="53244" y1="74899" x2="56444" y2="73684"/>
                        <a14:foregroundMark x1="52178" y1="75304" x2="53244" y2="74899"/>
                        <a14:foregroundMark x1="51111" y1="75709" x2="52178" y2="75304"/>
                        <a14:backgroundMark x1="66889" y1="64777" x2="66889" y2="64777"/>
                        <a14:backgroundMark x1="67333" y1="63563" x2="67333" y2="63563"/>
                        <a14:backgroundMark x1="67778" y1="63158" x2="67778" y2="63158"/>
                        <a14:backgroundMark x1="68000" y1="61943" x2="68000" y2="61943"/>
                        <a14:backgroundMark x1="68222" y1="61538" x2="68222" y2="61538"/>
                        <a14:backgroundMark x1="68222" y1="61538" x2="62444" y2="72470"/>
                        <a14:backgroundMark x1="50176" y1="75451" x2="49111" y2="75709"/>
                        <a14:backgroundMark x1="62444" y1="72470" x2="60399" y2="72967"/>
                        <a14:backgroundMark x1="68667" y1="59919" x2="68222" y2="61943"/>
                        <a14:backgroundMark x1="33556" y1="5263" x2="33556" y2="5263"/>
                        <a14:backgroundMark x1="33333" y1="6073" x2="33333" y2="6073"/>
                        <a14:backgroundMark x1="32222" y1="7692" x2="32222" y2="7692"/>
                        <a14:backgroundMark x1="30889" y1="8907" x2="30889" y2="9717"/>
                        <a14:backgroundMark x1="32889" y1="7287" x2="32889" y2="7287"/>
                        <a14:backgroundMark x1="32444" y1="7287" x2="32444" y2="7287"/>
                        <a14:backgroundMark x1="30444" y1="9312" x2="30444" y2="9312"/>
                        <a14:backgroundMark x1="30444" y1="10121" x2="30444" y2="10121"/>
                        <a14:backgroundMark x1="32667" y1="7692" x2="32667" y2="7692"/>
                        <a14:backgroundMark x1="33333" y1="6883" x2="33333" y2="6883"/>
                        <a14:backgroundMark x1="33556" y1="6073" x2="33556" y2="6073"/>
                        <a14:backgroundMark x1="33556" y1="6883" x2="33556" y2="6883"/>
                        <a14:backgroundMark x1="34222" y1="4858" x2="34222" y2="4858"/>
                        <a14:backgroundMark x1="56444" y1="74899" x2="56444" y2="74899"/>
                        <a14:backgroundMark x1="56000" y1="75304" x2="56000" y2="75304"/>
                        <a14:backgroundMark x1="54889" y1="75304" x2="54889" y2="75304"/>
                        <a14:backgroundMark x1="54222" y1="75709" x2="54222" y2="75709"/>
                        <a14:backgroundMark x1="53556" y1="75709" x2="53556" y2="75709"/>
                        <a14:backgroundMark x1="53111" y1="75709" x2="53111" y2="75709"/>
                        <a14:backgroundMark x1="53333" y1="75709" x2="53333" y2="75709"/>
                        <a14:backgroundMark x1="54222" y1="75304" x2="54222" y2="75304"/>
                        <a14:backgroundMark x1="54667" y1="75709" x2="54667" y2="75709"/>
                        <a14:backgroundMark x1="52889" y1="76518" x2="52889" y2="76518"/>
                        <a14:backgroundMark x1="51111" y1="76518" x2="51111" y2="76518"/>
                        <a14:backgroundMark x1="51556" y1="76518" x2="51556" y2="76518"/>
                        <a14:backgroundMark x1="52889" y1="75709" x2="52889" y2="75709"/>
                        <a14:backgroundMark x1="53333" y1="75304" x2="53333" y2="75304"/>
                        <a14:backgroundMark x1="53556" y1="75304" x2="53556" y2="75304"/>
                        <a14:backgroundMark x1="55556" y1="75304" x2="55556" y2="75304"/>
                        <a14:backgroundMark x1="667" y1="92713" x2="667" y2="92713"/>
                        <a14:backgroundMark x1="222" y1="92713" x2="222" y2="92713"/>
                        <a14:backgroundMark x1="0" y1="92308" x2="0" y2="92308"/>
                        <a14:backgroundMark x1="1333" y1="92713" x2="1333" y2="9271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5264" y="2165269"/>
            <a:ext cx="2010000" cy="123093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4AECB565-19AC-4984-9AE0-3AF6A5368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462" y="2260483"/>
            <a:ext cx="2185538" cy="2115568"/>
          </a:xfrm>
          <a:prstGeom prst="rect">
            <a:avLst/>
          </a:prstGeom>
        </p:spPr>
      </p:pic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Segmentation</a:t>
            </a:r>
            <a:endParaRPr dirty="0"/>
          </a:p>
        </p:txBody>
      </p:sp>
      <p:sp>
        <p:nvSpPr>
          <p:cNvPr id="476" name="Google Shape;476;p35"/>
          <p:cNvSpPr/>
          <p:nvPr/>
        </p:nvSpPr>
        <p:spPr>
          <a:xfrm>
            <a:off x="8389495" y="4134850"/>
            <a:ext cx="241200" cy="241200"/>
          </a:xfrm>
          <a:prstGeom prst="ellipse">
            <a:avLst/>
          </a:prstGeom>
          <a:solidFill>
            <a:srgbClr val="ADD7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5"/>
          <p:cNvCxnSpPr/>
          <p:nvPr/>
        </p:nvCxnSpPr>
        <p:spPr>
          <a:xfrm>
            <a:off x="8510095" y="4255450"/>
            <a:ext cx="0" cy="1380600"/>
          </a:xfrm>
          <a:prstGeom prst="straightConnector1">
            <a:avLst/>
          </a:prstGeom>
          <a:noFill/>
          <a:ln w="28575" cap="flat" cmpd="sng">
            <a:solidFill>
              <a:srgbClr val="ADD7D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35"/>
          <p:cNvSpPr/>
          <p:nvPr/>
        </p:nvSpPr>
        <p:spPr>
          <a:xfrm>
            <a:off x="8267845" y="4013200"/>
            <a:ext cx="484500" cy="484500"/>
          </a:xfrm>
          <a:prstGeom prst="ellipse">
            <a:avLst/>
          </a:prstGeom>
          <a:noFill/>
          <a:ln w="19050" cap="flat" cmpd="sng">
            <a:solidFill>
              <a:srgbClr val="ADD7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21B8DF3-8FAC-44A7-96A2-DC5A41AF6F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91263" y="2260483"/>
            <a:ext cx="2185538" cy="2115567"/>
          </a:xfrm>
          <a:prstGeom prst="rect">
            <a:avLst/>
          </a:prstGeom>
        </p:spPr>
      </p:pic>
      <p:sp>
        <p:nvSpPr>
          <p:cNvPr id="14" name="Google Shape;500;p37">
            <a:extLst>
              <a:ext uri="{FF2B5EF4-FFF2-40B4-BE49-F238E27FC236}">
                <a16:creationId xmlns:a16="http://schemas.microsoft.com/office/drawing/2014/main" id="{6A7FCC81-88B8-44A1-81A9-61BA51982B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4419" y="1552323"/>
            <a:ext cx="1935948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sym typeface="Roboto"/>
              </a:rPr>
              <a:t>Ground truth dilate</a:t>
            </a:r>
            <a:r>
              <a:rPr lang="en-US" altLang="zh-TW" sz="1200" dirty="0">
                <a:solidFill>
                  <a:srgbClr val="000000"/>
                </a:solidFill>
                <a:latin typeface="Roboto"/>
                <a:sym typeface="Roboto"/>
              </a:rPr>
              <a:t>:</a:t>
            </a:r>
            <a:endParaRPr sz="1200" dirty="0"/>
          </a:p>
        </p:txBody>
      </p:sp>
      <p:sp>
        <p:nvSpPr>
          <p:cNvPr id="15" name="Google Shape;500;p37">
            <a:extLst>
              <a:ext uri="{FF2B5EF4-FFF2-40B4-BE49-F238E27FC236}">
                <a16:creationId xmlns:a16="http://schemas.microsoft.com/office/drawing/2014/main" id="{E4B738B9-EB22-4D2F-86FA-60CA3BDF1BDC}"/>
              </a:ext>
            </a:extLst>
          </p:cNvPr>
          <p:cNvSpPr txBox="1">
            <a:spLocks/>
          </p:cNvSpPr>
          <p:nvPr/>
        </p:nvSpPr>
        <p:spPr>
          <a:xfrm>
            <a:off x="4819050" y="1848666"/>
            <a:ext cx="3072251" cy="2404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lnSpc>
                <a:spcPct val="130000"/>
              </a:lnSpc>
              <a:buFont typeface="Nunito"/>
              <a:buNone/>
            </a:pPr>
            <a:r>
              <a:rPr lang="en-US" sz="1400" b="1" dirty="0">
                <a:solidFill>
                  <a:srgbClr val="FF0000"/>
                </a:solidFill>
                <a:latin typeface="Roboto"/>
                <a:sym typeface="Roboto"/>
              </a:rPr>
              <a:t>Model</a:t>
            </a:r>
            <a:r>
              <a:rPr lang="en-US" sz="1400" dirty="0">
                <a:solidFill>
                  <a:srgbClr val="000000"/>
                </a:solidFill>
                <a:latin typeface="Roboto"/>
                <a:sym typeface="Roboto"/>
              </a:rPr>
              <a:t> : </a:t>
            </a:r>
          </a:p>
          <a:p>
            <a:pPr marL="342900" indent="-342900">
              <a:lnSpc>
                <a:spcPct val="130000"/>
              </a:lnSpc>
              <a:buFont typeface="Nunito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Roboto"/>
                <a:sym typeface="Roboto"/>
              </a:rPr>
              <a:t>U-Net (original image)</a:t>
            </a:r>
          </a:p>
          <a:p>
            <a:pPr marL="342900" indent="-342900">
              <a:lnSpc>
                <a:spcPct val="130000"/>
              </a:lnSpc>
              <a:buFont typeface="Nunito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Roboto"/>
                <a:sym typeface="Roboto"/>
              </a:rPr>
              <a:t>Attention U-Net </a:t>
            </a:r>
            <a:r>
              <a:rPr lang="en-US" altLang="zh-TW" sz="1400" dirty="0">
                <a:solidFill>
                  <a:srgbClr val="000000"/>
                </a:solidFill>
                <a:latin typeface="Roboto"/>
                <a:sym typeface="Roboto"/>
              </a:rPr>
              <a:t>(original image)</a:t>
            </a:r>
          </a:p>
          <a:p>
            <a:pPr marL="342900" indent="-342900">
              <a:lnSpc>
                <a:spcPct val="130000"/>
              </a:lnSpc>
              <a:buFont typeface="Nunito"/>
              <a:buAutoNum type="arabicPeriod"/>
            </a:pPr>
            <a:r>
              <a:rPr lang="en-US" altLang="zh-TW" sz="1400" dirty="0">
                <a:solidFill>
                  <a:srgbClr val="000000"/>
                </a:solidFill>
                <a:latin typeface="Roboto"/>
                <a:sym typeface="Roboto"/>
              </a:rPr>
              <a:t>U-Net (</a:t>
            </a:r>
            <a:r>
              <a:rPr lang="en-US" altLang="zh-TW" sz="1400" dirty="0" err="1">
                <a:solidFill>
                  <a:srgbClr val="000000"/>
                </a:solidFill>
                <a:latin typeface="Roboto"/>
                <a:sym typeface="Roboto"/>
              </a:rPr>
              <a:t>ImageX</a:t>
            </a:r>
            <a:r>
              <a:rPr lang="en-US" altLang="zh-TW" sz="1400" dirty="0">
                <a:solidFill>
                  <a:srgbClr val="000000"/>
                </a:solidFill>
                <a:latin typeface="Roboto"/>
                <a:sym typeface="Roboto"/>
              </a:rPr>
              <a:t>)</a:t>
            </a:r>
          </a:p>
          <a:p>
            <a:pPr marL="342900" indent="-342900">
              <a:lnSpc>
                <a:spcPct val="130000"/>
              </a:lnSpc>
              <a:buFont typeface="Nunito"/>
              <a:buAutoNum type="arabicPeriod"/>
            </a:pPr>
            <a:endParaRPr lang="en-US" altLang="zh-TW" sz="1400" dirty="0">
              <a:solidFill>
                <a:srgbClr val="000000"/>
              </a:solidFill>
              <a:latin typeface="Roboto"/>
              <a:sym typeface="Roboto"/>
            </a:endParaRPr>
          </a:p>
          <a:p>
            <a:pPr marL="342900" indent="-342900">
              <a:lnSpc>
                <a:spcPct val="130000"/>
              </a:lnSpc>
              <a:buFont typeface="Nunito"/>
              <a:buAutoNum type="arabicPeriod"/>
            </a:pPr>
            <a:endParaRPr lang="en-US" sz="1400" dirty="0">
              <a:solidFill>
                <a:srgbClr val="000000"/>
              </a:solidFill>
              <a:latin typeface="Roboto"/>
              <a:sym typeface="Roboto"/>
            </a:endParaRPr>
          </a:p>
          <a:p>
            <a:pPr marL="342900" indent="-342900">
              <a:lnSpc>
                <a:spcPct val="130000"/>
              </a:lnSpc>
              <a:buFont typeface="Nunito"/>
              <a:buAutoNum type="arabicPeriod"/>
            </a:pPr>
            <a:endParaRPr lang="en-US" sz="1400" dirty="0">
              <a:solidFill>
                <a:srgbClr val="000000"/>
              </a:solidFill>
              <a:latin typeface="Roboto"/>
              <a:sym typeface="Roboto"/>
            </a:endParaRPr>
          </a:p>
        </p:txBody>
      </p:sp>
      <p:sp>
        <p:nvSpPr>
          <p:cNvPr id="16" name="Google Shape;500;p37">
            <a:extLst>
              <a:ext uri="{FF2B5EF4-FFF2-40B4-BE49-F238E27FC236}">
                <a16:creationId xmlns:a16="http://schemas.microsoft.com/office/drawing/2014/main" id="{93016023-BD5E-447F-8DA2-08CFA0727C73}"/>
              </a:ext>
            </a:extLst>
          </p:cNvPr>
          <p:cNvSpPr txBox="1">
            <a:spLocks/>
          </p:cNvSpPr>
          <p:nvPr/>
        </p:nvSpPr>
        <p:spPr>
          <a:xfrm>
            <a:off x="4819050" y="3453542"/>
            <a:ext cx="4286537" cy="1362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Dilate structuring element radius  = 80,disk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3F83C4A2-C408-4234-85B8-D493357ABB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0099" y="2260482"/>
            <a:ext cx="2185538" cy="2115567"/>
          </a:xfrm>
          <a:prstGeom prst="rect">
            <a:avLst/>
          </a:prstGeom>
        </p:spPr>
      </p:pic>
      <p:cxnSp>
        <p:nvCxnSpPr>
          <p:cNvPr id="22" name="接點: 弧形 21">
            <a:extLst>
              <a:ext uri="{FF2B5EF4-FFF2-40B4-BE49-F238E27FC236}">
                <a16:creationId xmlns:a16="http://schemas.microsoft.com/office/drawing/2014/main" id="{F7ED1EDB-31BA-44E3-8DEC-44B288290A62}"/>
              </a:ext>
            </a:extLst>
          </p:cNvPr>
          <p:cNvCxnSpPr>
            <a:cxnSpLocks/>
          </p:cNvCxnSpPr>
          <p:nvPr/>
        </p:nvCxnSpPr>
        <p:spPr>
          <a:xfrm>
            <a:off x="1524000" y="3318265"/>
            <a:ext cx="1857375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33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Remove predict point</a:t>
            </a:r>
            <a:r>
              <a:rPr lang="en-US" altLang="zh-TW" dirty="0"/>
              <a:t> if OD</a:t>
            </a:r>
            <a:r>
              <a:rPr lang="en-US" dirty="0"/>
              <a:t> at image center</a:t>
            </a:r>
            <a:endParaRPr dirty="0"/>
          </a:p>
        </p:txBody>
      </p:sp>
      <p:sp>
        <p:nvSpPr>
          <p:cNvPr id="476" name="Google Shape;476;p35"/>
          <p:cNvSpPr/>
          <p:nvPr/>
        </p:nvSpPr>
        <p:spPr>
          <a:xfrm>
            <a:off x="8389495" y="4134850"/>
            <a:ext cx="241200" cy="241200"/>
          </a:xfrm>
          <a:prstGeom prst="ellipse">
            <a:avLst/>
          </a:prstGeom>
          <a:solidFill>
            <a:srgbClr val="ADD7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5"/>
          <p:cNvCxnSpPr/>
          <p:nvPr/>
        </p:nvCxnSpPr>
        <p:spPr>
          <a:xfrm>
            <a:off x="8510095" y="4255450"/>
            <a:ext cx="0" cy="1380600"/>
          </a:xfrm>
          <a:prstGeom prst="straightConnector1">
            <a:avLst/>
          </a:prstGeom>
          <a:noFill/>
          <a:ln w="28575" cap="flat" cmpd="sng">
            <a:solidFill>
              <a:srgbClr val="ADD7D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35"/>
          <p:cNvSpPr/>
          <p:nvPr/>
        </p:nvSpPr>
        <p:spPr>
          <a:xfrm>
            <a:off x="8267845" y="4013200"/>
            <a:ext cx="484500" cy="484500"/>
          </a:xfrm>
          <a:prstGeom prst="ellipse">
            <a:avLst/>
          </a:prstGeom>
          <a:noFill/>
          <a:ln w="19050" cap="flat" cmpd="sng">
            <a:solidFill>
              <a:srgbClr val="ADD7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253C487-681D-4552-BD8D-1D79ACF1C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05" y="1560340"/>
            <a:ext cx="3190927" cy="308876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CC6C40EB-1BAA-4E74-B716-449FA9478C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322" b="89943" l="9974" r="89850">
                        <a14:foregroundMark x1="51015" y1="8238" x2="51015" y2="8238"/>
                        <a14:foregroundMark x1="51015" y1="8238" x2="51015" y2="8238"/>
                        <a14:foregroundMark x1="76964" y1="9387" x2="76964" y2="9387"/>
                        <a14:foregroundMark x1="76964" y1="9387" x2="76964" y2="9387"/>
                        <a14:foregroundMark x1="77229" y1="9387" x2="85878" y2="9387"/>
                        <a14:foregroundMark x1="71845" y1="7854" x2="79965" y2="6992"/>
                        <a14:foregroundMark x1="77758" y1="6992" x2="85349" y2="19157"/>
                        <a14:foregroundMark x1="85349" y1="19157" x2="75022" y2="9674"/>
                        <a14:foregroundMark x1="75022" y1="9674" x2="79700" y2="12548"/>
                        <a14:foregroundMark x1="85702" y1="7184" x2="88614" y2="22414"/>
                        <a14:foregroundMark x1="88614" y1="22414" x2="87732" y2="27490"/>
                        <a14:foregroundMark x1="30097" y1="6034" x2="18711" y2="13889"/>
                        <a14:foregroundMark x1="18711" y1="13889" x2="29391" y2="6322"/>
                        <a14:foregroundMark x1="62224" y1="89368" x2="62224" y2="893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24832" y="1425282"/>
            <a:ext cx="3867311" cy="352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23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Models fusion</a:t>
            </a:r>
            <a:endParaRPr dirty="0"/>
          </a:p>
        </p:txBody>
      </p:sp>
      <p:sp>
        <p:nvSpPr>
          <p:cNvPr id="476" name="Google Shape;476;p35"/>
          <p:cNvSpPr/>
          <p:nvPr/>
        </p:nvSpPr>
        <p:spPr>
          <a:xfrm>
            <a:off x="8389495" y="4319000"/>
            <a:ext cx="241200" cy="241200"/>
          </a:xfrm>
          <a:prstGeom prst="ellipse">
            <a:avLst/>
          </a:prstGeom>
          <a:solidFill>
            <a:srgbClr val="ADD7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5"/>
          <p:cNvCxnSpPr/>
          <p:nvPr/>
        </p:nvCxnSpPr>
        <p:spPr>
          <a:xfrm>
            <a:off x="8510095" y="4319000"/>
            <a:ext cx="0" cy="1380600"/>
          </a:xfrm>
          <a:prstGeom prst="straightConnector1">
            <a:avLst/>
          </a:prstGeom>
          <a:noFill/>
          <a:ln w="28575" cap="flat" cmpd="sng">
            <a:solidFill>
              <a:srgbClr val="ADD7D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35"/>
          <p:cNvSpPr/>
          <p:nvPr/>
        </p:nvSpPr>
        <p:spPr>
          <a:xfrm>
            <a:off x="8267845" y="4197350"/>
            <a:ext cx="484500" cy="484500"/>
          </a:xfrm>
          <a:prstGeom prst="ellipse">
            <a:avLst/>
          </a:prstGeom>
          <a:noFill/>
          <a:ln w="19050" cap="flat" cmpd="sng">
            <a:solidFill>
              <a:srgbClr val="ADD7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5DD29C0-F39B-45EC-A07C-A0DD9CC8B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80" b="89943" l="9974" r="89938">
                        <a14:foregroundMark x1="46072" y1="7280" x2="46072" y2="7280"/>
                        <a14:foregroundMark x1="46072" y1="7280" x2="46072" y2="728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125" y="1905907"/>
            <a:ext cx="2505162" cy="220889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A5436D9-8853-4D5C-9267-32B1E2BA0D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906" b="89990" l="9865" r="89865">
                        <a14:foregroundMark x1="50224" y1="8208" x2="50224" y2="8208"/>
                        <a14:foregroundMark x1="50224" y1="8208" x2="50224" y2="8208"/>
                        <a14:foregroundMark x1="79910" y1="10811" x2="79910" y2="10811"/>
                        <a14:foregroundMark x1="79910" y1="10811" x2="79910" y2="10811"/>
                        <a14:foregroundMark x1="79103" y1="12813" x2="79103" y2="12813"/>
                        <a14:foregroundMark x1="79283" y1="12813" x2="79283" y2="12813"/>
                        <a14:foregroundMark x1="81435" y1="11912" x2="81435" y2="11912"/>
                        <a14:foregroundMark x1="83498" y1="10811" x2="83498" y2="10811"/>
                        <a14:foregroundMark x1="83498" y1="10811" x2="82870" y2="9810"/>
                        <a14:foregroundMark x1="82332" y1="8208" x2="85202" y2="19920"/>
                        <a14:foregroundMark x1="20000" y1="10410" x2="14709" y2="15816"/>
                        <a14:foregroundMark x1="77578" y1="6507" x2="80807" y2="5906"/>
                        <a14:foregroundMark x1="12377" y1="70871" x2="21883" y2="85886"/>
                        <a14:foregroundMark x1="85561" y1="82082" x2="75695" y2="8488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42452" y="1905906"/>
            <a:ext cx="2505162" cy="220889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88ABE9F-4CDE-4268-8A2E-EE069A2556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305" b="89990" l="9865" r="89865">
                        <a14:foregroundMark x1="47892" y1="8809" x2="47892" y2="8809"/>
                        <a14:foregroundMark x1="47892" y1="8809" x2="47892" y2="8809"/>
                        <a14:foregroundMark x1="54978" y1="5305" x2="54978" y2="5305"/>
                        <a14:foregroundMark x1="54978" y1="5305" x2="54978" y2="53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4494" y="1905907"/>
            <a:ext cx="2505162" cy="2208898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03668571-DDA0-433F-972A-6FB95120CEC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6006" b="89990" l="9865" r="89865">
                        <a14:foregroundMark x1="42960" y1="8609" x2="42960" y2="8609"/>
                        <a14:foregroundMark x1="42960" y1="8609" x2="42960" y2="8609"/>
                        <a14:foregroundMark x1="51839" y1="6006" x2="51839" y2="6006"/>
                        <a14:foregroundMark x1="51839" y1="6006" x2="51839" y2="6006"/>
                        <a14:foregroundMark x1="78296" y1="9910" x2="78296" y2="9910"/>
                        <a14:foregroundMark x1="78296" y1="9910" x2="78296" y2="9910"/>
                        <a14:foregroundMark x1="82870" y1="10911" x2="82870" y2="10911"/>
                        <a14:foregroundMark x1="82870" y1="10911" x2="74709" y2="7107"/>
                        <a14:foregroundMark x1="74709" y1="7107" x2="83498" y2="11912"/>
                        <a14:foregroundMark x1="83498" y1="11912" x2="84843" y2="14615"/>
                        <a14:foregroundMark x1="82152" y1="11512" x2="86188" y2="19820"/>
                        <a14:foregroundMark x1="86188" y1="19820" x2="78296" y2="9409"/>
                        <a14:foregroundMark x1="78296" y1="9409" x2="83857" y2="17317"/>
                        <a14:foregroundMark x1="83857" y1="17317" x2="77937" y2="10811"/>
                        <a14:foregroundMark x1="77937" y1="10811" x2="86457" y2="7808"/>
                        <a14:foregroundMark x1="86457" y1="7808" x2="86188" y2="8108"/>
                        <a14:foregroundMark x1="19103" y1="7908" x2="11749" y2="14314"/>
                        <a14:foregroundMark x1="11749" y1="14314" x2="14978" y2="20621"/>
                        <a14:foregroundMark x1="20717" y1="10410" x2="13543" y2="15415"/>
                        <a14:foregroundMark x1="13543" y1="15415" x2="23139" y2="13113"/>
                        <a14:foregroundMark x1="23139" y1="13113" x2="22242" y2="11211"/>
                        <a14:foregroundMark x1="26816" y1="8008" x2="18117" y2="8108"/>
                        <a14:foregroundMark x1="18117" y1="8108" x2="13453" y2="16316"/>
                        <a14:foregroundMark x1="13453" y1="16316" x2="12197" y2="28929"/>
                        <a14:foregroundMark x1="11749" y1="67668" x2="12735" y2="77377"/>
                        <a14:foregroundMark x1="12735" y1="77377" x2="26368" y2="89089"/>
                        <a14:foregroundMark x1="26368" y1="89089" x2="20897" y2="81782"/>
                        <a14:foregroundMark x1="20897" y1="81782" x2="12287" y2="85986"/>
                        <a14:foregroundMark x1="12287" y1="85986" x2="12466" y2="86286"/>
                        <a14:foregroundMark x1="86637" y1="70771" x2="76323" y2="85586"/>
                        <a14:foregroundMark x1="83857" y1="79880" x2="80717" y2="83984"/>
                        <a14:foregroundMark x1="86547" y1="75075" x2="88251" y2="84284"/>
                        <a14:foregroundMark x1="88251" y1="84284" x2="80628" y2="88889"/>
                        <a14:foregroundMark x1="80628" y1="88889" x2="73363" y2="877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67821" y="1890126"/>
            <a:ext cx="2505163" cy="2224678"/>
          </a:xfrm>
          <a:prstGeom prst="rect">
            <a:avLst/>
          </a:prstGeom>
        </p:spPr>
      </p:pic>
      <p:sp>
        <p:nvSpPr>
          <p:cNvPr id="21" name="Google Shape;500;p37">
            <a:extLst>
              <a:ext uri="{FF2B5EF4-FFF2-40B4-BE49-F238E27FC236}">
                <a16:creationId xmlns:a16="http://schemas.microsoft.com/office/drawing/2014/main" id="{92298D82-0389-4B37-BBA3-BD7D16393599}"/>
              </a:ext>
            </a:extLst>
          </p:cNvPr>
          <p:cNvSpPr txBox="1">
            <a:spLocks/>
          </p:cNvSpPr>
          <p:nvPr/>
        </p:nvSpPr>
        <p:spPr>
          <a:xfrm>
            <a:off x="289517" y="3878892"/>
            <a:ext cx="4286537" cy="1362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Green : U-Net (original image)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Red : </a:t>
            </a:r>
            <a:r>
              <a:rPr lang="en-US" sz="1400" dirty="0" err="1">
                <a:solidFill>
                  <a:srgbClr val="000000"/>
                </a:solidFill>
                <a:latin typeface="Roboto"/>
                <a:cs typeface="Arial"/>
                <a:sym typeface="Arial"/>
              </a:rPr>
              <a:t>ResNet</a:t>
            </a: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 (original image)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Blue : Attention U-Net (original image)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Yellow : U-Net (</a:t>
            </a:r>
            <a:r>
              <a:rPr lang="en-US" sz="1400" dirty="0" err="1">
                <a:solidFill>
                  <a:srgbClr val="000000"/>
                </a:solidFill>
                <a:latin typeface="Roboto"/>
                <a:cs typeface="Arial"/>
                <a:sym typeface="Arial"/>
              </a:rPr>
              <a:t>imageX</a:t>
            </a: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03170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 </a:t>
            </a:r>
            <a:r>
              <a:rPr lang="en-US" dirty="0"/>
              <a:t>Task4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98543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65"/>
          <p:cNvSpPr/>
          <p:nvPr/>
        </p:nvSpPr>
        <p:spPr>
          <a:xfrm rot="10800000" flipH="1">
            <a:off x="5298841" y="0"/>
            <a:ext cx="6454200" cy="5143500"/>
          </a:xfrm>
          <a:prstGeom prst="trapezoid">
            <a:avLst>
              <a:gd name="adj" fmla="val 18761"/>
            </a:avLst>
          </a:prstGeom>
          <a:solidFill>
            <a:srgbClr val="10B7C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Google Shape;862;p65"/>
          <p:cNvSpPr/>
          <p:nvPr/>
        </p:nvSpPr>
        <p:spPr>
          <a:xfrm rot="-10648555" flipH="1">
            <a:off x="5056360" y="75"/>
            <a:ext cx="1491847" cy="5143403"/>
          </a:xfrm>
          <a:prstGeom prst="parallelogram">
            <a:avLst>
              <a:gd name="adj" fmla="val 81566"/>
            </a:avLst>
          </a:prstGeom>
          <a:solidFill>
            <a:srgbClr val="595959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Google Shape;863;p65"/>
          <p:cNvSpPr txBox="1">
            <a:spLocks noGrp="1"/>
          </p:cNvSpPr>
          <p:nvPr>
            <p:ph type="subTitle" idx="1"/>
          </p:nvPr>
        </p:nvSpPr>
        <p:spPr>
          <a:xfrm>
            <a:off x="500025" y="3059300"/>
            <a:ext cx="804900" cy="6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800" dirty="0">
                <a:solidFill>
                  <a:srgbClr val="999999"/>
                </a:solidFill>
              </a:rPr>
              <a:t>軟體</a:t>
            </a:r>
            <a:r>
              <a:rPr lang="en-US" altLang="zh-TW" sz="800" dirty="0">
                <a:solidFill>
                  <a:srgbClr val="999999"/>
                </a:solidFill>
              </a:rPr>
              <a:t>D</a:t>
            </a:r>
            <a:r>
              <a:rPr lang="zh-TW" altLang="en-US" sz="800" dirty="0">
                <a:solidFill>
                  <a:srgbClr val="999999"/>
                </a:solidFill>
              </a:rPr>
              <a:t>組</a:t>
            </a:r>
            <a:r>
              <a:rPr lang="en" sz="1200" dirty="0">
                <a:solidFill>
                  <a:srgbClr val="999999"/>
                </a:solidFill>
              </a:rPr>
              <a:t> </a:t>
            </a:r>
            <a:br>
              <a:rPr lang="en" sz="1200" dirty="0">
                <a:solidFill>
                  <a:srgbClr val="999999"/>
                </a:solidFill>
              </a:rPr>
            </a:br>
            <a:r>
              <a:rPr lang="en-US" altLang="zh-TW" sz="1800" dirty="0">
                <a:solidFill>
                  <a:srgbClr val="999999"/>
                </a:solidFill>
              </a:rPr>
              <a:t>D2</a:t>
            </a:r>
            <a:endParaRPr sz="1800" dirty="0">
              <a:solidFill>
                <a:srgbClr val="999999"/>
              </a:solidFill>
            </a:endParaRPr>
          </a:p>
        </p:txBody>
      </p:sp>
      <p:sp>
        <p:nvSpPr>
          <p:cNvPr id="864" name="Google Shape;864;p65"/>
          <p:cNvSpPr txBox="1"/>
          <p:nvPr/>
        </p:nvSpPr>
        <p:spPr>
          <a:xfrm>
            <a:off x="1200150" y="3123050"/>
            <a:ext cx="3000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solidFill>
                  <a:srgbClr val="999999"/>
                </a:solidFill>
              </a:rPr>
              <a:t>U0521125</a:t>
            </a:r>
            <a:r>
              <a:rPr lang="zh-TW" altLang="en-US" dirty="0">
                <a:solidFill>
                  <a:srgbClr val="999999"/>
                </a:solidFill>
              </a:rPr>
              <a:t> 葉鴻</a:t>
            </a:r>
            <a:endParaRPr lang="en-US" altLang="zh-TW" dirty="0">
              <a:solidFill>
                <a:srgbClr val="99999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solidFill>
                  <a:srgbClr val="999999"/>
                </a:solidFill>
              </a:rPr>
              <a:t>U0521131</a:t>
            </a:r>
            <a:r>
              <a:rPr lang="zh-TW" altLang="en-US" dirty="0">
                <a:solidFill>
                  <a:srgbClr val="999999"/>
                </a:solidFill>
              </a:rPr>
              <a:t> 許詠益</a:t>
            </a:r>
            <a:endParaRPr dirty="0">
              <a:solidFill>
                <a:srgbClr val="999999"/>
              </a:solidFill>
            </a:endParaRPr>
          </a:p>
        </p:txBody>
      </p:sp>
      <p:cxnSp>
        <p:nvCxnSpPr>
          <p:cNvPr id="865" name="Google Shape;865;p65"/>
          <p:cNvCxnSpPr/>
          <p:nvPr/>
        </p:nvCxnSpPr>
        <p:spPr>
          <a:xfrm>
            <a:off x="1152525" y="3199250"/>
            <a:ext cx="0" cy="4095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8" name="Google Shape;868;p65"/>
          <p:cNvSpPr txBox="1">
            <a:spLocks noGrp="1"/>
          </p:cNvSpPr>
          <p:nvPr>
            <p:ph type="ctrTitle"/>
          </p:nvPr>
        </p:nvSpPr>
        <p:spPr>
          <a:xfrm>
            <a:off x="594850" y="2078888"/>
            <a:ext cx="4711800" cy="11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/>
              <a:t>謝謝聆聽</a:t>
            </a:r>
            <a:endParaRPr sz="3000" b="1"/>
          </a:p>
        </p:txBody>
      </p:sp>
      <p:pic>
        <p:nvPicPr>
          <p:cNvPr id="10" name="Google Shape;325;p25"/>
          <p:cNvPicPr preferRelativeResize="0"/>
          <p:nvPr/>
        </p:nvPicPr>
        <p:blipFill rotWithShape="1">
          <a:blip r:embed="rId3">
            <a:alphaModFix/>
          </a:blip>
          <a:srcRect b="38126"/>
          <a:stretch/>
        </p:blipFill>
        <p:spPr>
          <a:xfrm>
            <a:off x="585519" y="3864775"/>
            <a:ext cx="3890604" cy="890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 </a:t>
            </a:r>
            <a:r>
              <a:rPr lang="en-US" dirty="0"/>
              <a:t>Task1</a:t>
            </a:r>
            <a:endParaRPr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</a:t>
            </a:r>
            <a:endParaRPr dirty="0"/>
          </a:p>
        </p:txBody>
      </p:sp>
      <p:sp>
        <p:nvSpPr>
          <p:cNvPr id="476" name="Google Shape;476;p35"/>
          <p:cNvSpPr/>
          <p:nvPr/>
        </p:nvSpPr>
        <p:spPr>
          <a:xfrm>
            <a:off x="8389495" y="4134850"/>
            <a:ext cx="241200" cy="241200"/>
          </a:xfrm>
          <a:prstGeom prst="ellipse">
            <a:avLst/>
          </a:prstGeom>
          <a:solidFill>
            <a:srgbClr val="ADD7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5"/>
          <p:cNvCxnSpPr/>
          <p:nvPr/>
        </p:nvCxnSpPr>
        <p:spPr>
          <a:xfrm>
            <a:off x="8510095" y="4255450"/>
            <a:ext cx="0" cy="1380600"/>
          </a:xfrm>
          <a:prstGeom prst="straightConnector1">
            <a:avLst/>
          </a:prstGeom>
          <a:noFill/>
          <a:ln w="28575" cap="flat" cmpd="sng">
            <a:solidFill>
              <a:srgbClr val="ADD7D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35"/>
          <p:cNvSpPr/>
          <p:nvPr/>
        </p:nvSpPr>
        <p:spPr>
          <a:xfrm>
            <a:off x="8267845" y="4013200"/>
            <a:ext cx="484500" cy="484500"/>
          </a:xfrm>
          <a:prstGeom prst="ellipse">
            <a:avLst/>
          </a:prstGeom>
          <a:noFill/>
          <a:ln w="19050" cap="flat" cmpd="sng">
            <a:solidFill>
              <a:srgbClr val="ADD7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60188BD7-D61B-4524-B193-210F598E2DC4}"/>
              </a:ext>
            </a:extLst>
          </p:cNvPr>
          <p:cNvSpPr/>
          <p:nvPr/>
        </p:nvSpPr>
        <p:spPr>
          <a:xfrm>
            <a:off x="390525" y="1971675"/>
            <a:ext cx="2219325" cy="157395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A93098A4-5032-46E0-9856-BEDB95BD80D9}"/>
              </a:ext>
            </a:extLst>
          </p:cNvPr>
          <p:cNvSpPr/>
          <p:nvPr/>
        </p:nvSpPr>
        <p:spPr>
          <a:xfrm>
            <a:off x="2763822" y="2615774"/>
            <a:ext cx="495300" cy="28575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箭號: 向右 25">
            <a:extLst>
              <a:ext uri="{FF2B5EF4-FFF2-40B4-BE49-F238E27FC236}">
                <a16:creationId xmlns:a16="http://schemas.microsoft.com/office/drawing/2014/main" id="{4C231328-9C0C-4CD7-9AD2-B82A65B92919}"/>
              </a:ext>
            </a:extLst>
          </p:cNvPr>
          <p:cNvSpPr/>
          <p:nvPr/>
        </p:nvSpPr>
        <p:spPr>
          <a:xfrm>
            <a:off x="5726883" y="2615774"/>
            <a:ext cx="495300" cy="28575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94291747-D56C-4F20-A2CE-29011F9ECACA}"/>
              </a:ext>
            </a:extLst>
          </p:cNvPr>
          <p:cNvSpPr/>
          <p:nvPr/>
        </p:nvSpPr>
        <p:spPr>
          <a:xfrm>
            <a:off x="3384519" y="1971673"/>
            <a:ext cx="2219325" cy="157395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/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6411370" y="1971673"/>
            <a:ext cx="2219325" cy="157395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/>
          </a:p>
        </p:txBody>
      </p:sp>
      <p:sp>
        <p:nvSpPr>
          <p:cNvPr id="29" name="Google Shape;500;p37">
            <a:extLst>
              <a:ext uri="{FF2B5EF4-FFF2-40B4-BE49-F238E27FC236}">
                <a16:creationId xmlns:a16="http://schemas.microsoft.com/office/drawing/2014/main" id="{A09F762A-3A7F-4B99-82B3-0EF2368EE862}"/>
              </a:ext>
            </a:extLst>
          </p:cNvPr>
          <p:cNvSpPr txBox="1">
            <a:spLocks/>
          </p:cNvSpPr>
          <p:nvPr/>
        </p:nvSpPr>
        <p:spPr>
          <a:xfrm>
            <a:off x="494777" y="2077340"/>
            <a:ext cx="2010820" cy="1362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Data Augmentation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(rotation, contrast transform, and random crop) </a:t>
            </a:r>
            <a:r>
              <a:rPr lang="en-US" altLang="zh-TW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&amp;</a:t>
            </a:r>
            <a:r>
              <a:rPr lang="zh-TW" alt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 </a:t>
            </a:r>
            <a:r>
              <a:rPr lang="en-US" altLang="zh-TW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Normalize</a:t>
            </a:r>
            <a:endParaRPr lang="en-US" sz="1400" dirty="0">
              <a:solidFill>
                <a:srgbClr val="000000"/>
              </a:solidFill>
              <a:latin typeface="Roboto"/>
              <a:cs typeface="Arial"/>
              <a:sym typeface="Arial"/>
            </a:endParaRPr>
          </a:p>
        </p:txBody>
      </p:sp>
      <p:sp>
        <p:nvSpPr>
          <p:cNvPr id="30" name="Google Shape;500;p37">
            <a:extLst>
              <a:ext uri="{FF2B5EF4-FFF2-40B4-BE49-F238E27FC236}">
                <a16:creationId xmlns:a16="http://schemas.microsoft.com/office/drawing/2014/main" id="{9C2C407E-5EBD-4328-B845-B26188A3A89C}"/>
              </a:ext>
            </a:extLst>
          </p:cNvPr>
          <p:cNvSpPr txBox="1">
            <a:spLocks/>
          </p:cNvSpPr>
          <p:nvPr/>
        </p:nvSpPr>
        <p:spPr>
          <a:xfrm>
            <a:off x="3566590" y="2353565"/>
            <a:ext cx="2010820" cy="1362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Model training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(Model : </a:t>
            </a:r>
            <a:r>
              <a:rPr lang="en-US" sz="1400" dirty="0" err="1">
                <a:solidFill>
                  <a:srgbClr val="000000"/>
                </a:solidFill>
                <a:latin typeface="Roboto"/>
                <a:cs typeface="Arial"/>
                <a:sym typeface="Arial"/>
              </a:rPr>
              <a:t>EfficientNet</a:t>
            </a: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)</a:t>
            </a:r>
          </a:p>
        </p:txBody>
      </p:sp>
      <p:sp>
        <p:nvSpPr>
          <p:cNvPr id="31" name="Google Shape;500;p37">
            <a:extLst>
              <a:ext uri="{FF2B5EF4-FFF2-40B4-BE49-F238E27FC236}">
                <a16:creationId xmlns:a16="http://schemas.microsoft.com/office/drawing/2014/main" id="{4FF0E862-AC0F-4C29-BCED-CE8A7769DAC6}"/>
              </a:ext>
            </a:extLst>
          </p:cNvPr>
          <p:cNvSpPr txBox="1">
            <a:spLocks/>
          </p:cNvSpPr>
          <p:nvPr/>
        </p:nvSpPr>
        <p:spPr>
          <a:xfrm>
            <a:off x="6619875" y="2376216"/>
            <a:ext cx="2010820" cy="1362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Predict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Roboto"/>
                <a:cs typeface="Arial"/>
                <a:sym typeface="Arial"/>
              </a:rPr>
              <a:t>Tencrop</a:t>
            </a:r>
            <a:r>
              <a:rPr lang="en-US" sz="1400" dirty="0">
                <a:solidFill>
                  <a:srgbClr val="000000"/>
                </a:solidFill>
                <a:latin typeface="Roboto"/>
                <a:cs typeface="Arial"/>
                <a:sym typeface="Arial"/>
              </a:rPr>
              <a:t> ensemble)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 </a:t>
            </a:r>
            <a:r>
              <a:rPr lang="en-US" dirty="0"/>
              <a:t>Task2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46111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Category OD is complete or not</a:t>
            </a:r>
            <a:endParaRPr dirty="0"/>
          </a:p>
        </p:txBody>
      </p:sp>
      <p:sp>
        <p:nvSpPr>
          <p:cNvPr id="476" name="Google Shape;476;p35"/>
          <p:cNvSpPr/>
          <p:nvPr/>
        </p:nvSpPr>
        <p:spPr>
          <a:xfrm>
            <a:off x="8389495" y="4134850"/>
            <a:ext cx="241200" cy="241200"/>
          </a:xfrm>
          <a:prstGeom prst="ellipse">
            <a:avLst/>
          </a:prstGeom>
          <a:solidFill>
            <a:srgbClr val="ADD7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5"/>
          <p:cNvCxnSpPr/>
          <p:nvPr/>
        </p:nvCxnSpPr>
        <p:spPr>
          <a:xfrm>
            <a:off x="8510095" y="4255450"/>
            <a:ext cx="0" cy="1380600"/>
          </a:xfrm>
          <a:prstGeom prst="straightConnector1">
            <a:avLst/>
          </a:prstGeom>
          <a:noFill/>
          <a:ln w="28575" cap="flat" cmpd="sng">
            <a:solidFill>
              <a:srgbClr val="ADD7D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35"/>
          <p:cNvSpPr/>
          <p:nvPr/>
        </p:nvSpPr>
        <p:spPr>
          <a:xfrm>
            <a:off x="8267845" y="4013200"/>
            <a:ext cx="484500" cy="484500"/>
          </a:xfrm>
          <a:prstGeom prst="ellipse">
            <a:avLst/>
          </a:prstGeom>
          <a:noFill/>
          <a:ln w="19050" cap="flat" cmpd="sng">
            <a:solidFill>
              <a:srgbClr val="ADD7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EBD063E-22F4-4D80-B99C-A59E59167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150" y="1597875"/>
            <a:ext cx="2767460" cy="276746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52A6FE6-C3C2-459B-A182-0F24DA49F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2280" y="1597875"/>
            <a:ext cx="2767460" cy="276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480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Local  Filter(D.O.G concept)</a:t>
            </a:r>
            <a:endParaRPr dirty="0"/>
          </a:p>
        </p:txBody>
      </p:sp>
      <p:sp>
        <p:nvSpPr>
          <p:cNvPr id="476" name="Google Shape;476;p35"/>
          <p:cNvSpPr/>
          <p:nvPr/>
        </p:nvSpPr>
        <p:spPr>
          <a:xfrm>
            <a:off x="7802755" y="4424325"/>
            <a:ext cx="241200" cy="241200"/>
          </a:xfrm>
          <a:prstGeom prst="ellipse">
            <a:avLst/>
          </a:prstGeom>
          <a:solidFill>
            <a:srgbClr val="ADD7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5"/>
          <p:cNvCxnSpPr/>
          <p:nvPr/>
        </p:nvCxnSpPr>
        <p:spPr>
          <a:xfrm>
            <a:off x="7923355" y="4453200"/>
            <a:ext cx="0" cy="1380600"/>
          </a:xfrm>
          <a:prstGeom prst="straightConnector1">
            <a:avLst/>
          </a:prstGeom>
          <a:noFill/>
          <a:ln w="28575" cap="flat" cmpd="sng">
            <a:solidFill>
              <a:srgbClr val="ADD7D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35"/>
          <p:cNvSpPr/>
          <p:nvPr/>
        </p:nvSpPr>
        <p:spPr>
          <a:xfrm>
            <a:off x="7674150" y="4302675"/>
            <a:ext cx="484500" cy="484500"/>
          </a:xfrm>
          <a:prstGeom prst="ellipse">
            <a:avLst/>
          </a:prstGeom>
          <a:noFill/>
          <a:ln w="19050" cap="flat" cmpd="sng">
            <a:solidFill>
              <a:srgbClr val="ADD7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977853C-1CCF-435C-9469-CA46390C1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600" y="3219219"/>
            <a:ext cx="1864785" cy="180508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F5ECE-3C7F-4953-96E6-3CC427AD7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0827" y="3232308"/>
            <a:ext cx="1864785" cy="180508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7E3B648-569F-4F35-AC07-CAD4F39E8A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0827" y="1364925"/>
            <a:ext cx="1864785" cy="180508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FF123AC6-F566-410E-A66A-5240E08EDB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7600" y="1364925"/>
            <a:ext cx="1864785" cy="180508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9" name="Google Shape;500;p37">
                <a:extLst>
                  <a:ext uri="{FF2B5EF4-FFF2-40B4-BE49-F238E27FC236}">
                    <a16:creationId xmlns:a16="http://schemas.microsoft.com/office/drawing/2014/main" id="{B6D210A0-5484-416A-A800-6385C81C82BD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5340072" y="2319578"/>
                <a:ext cx="4286537" cy="1362615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lnSpc>
                    <a:spcPct val="13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altLang="zh-TW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/>
                        <a:sym typeface="Arial"/>
                      </a:rPr>
                      <m:t>𝑭𝒊𝒍𝒕𝒆𝒓𝑿</m:t>
                    </m:r>
                    <m:r>
                      <a:rPr lang="en-US" altLang="zh-TW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/>
                        <a:sym typeface="Arial"/>
                      </a:rPr>
                      <m:t>=</m:t>
                    </m:r>
                    <m:r>
                      <a:rPr lang="en-US" altLang="zh-TW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/>
                        <a:sym typeface="Arial"/>
                      </a:rPr>
                      <m:t>𝑮</m:t>
                    </m:r>
                    <m:d>
                      <m:dPr>
                        <m:ctrlPr>
                          <a:rPr lang="en-US" altLang="zh-TW" sz="1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/>
                            <a:sym typeface="Arial"/>
                          </a:rPr>
                        </m:ctrlPr>
                      </m:dPr>
                      <m:e>
                        <m:r>
                          <a:rPr lang="en-US" altLang="zh-TW" sz="1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/>
                            <a:sym typeface="Arial"/>
                          </a:rPr>
                          <m:t>𝑰</m:t>
                        </m:r>
                      </m:e>
                    </m:d>
                    <m:r>
                      <a:rPr lang="en-US" altLang="zh-TW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/>
                        <a:sym typeface="Arial"/>
                      </a:rPr>
                      <m:t>−</m:t>
                    </m:r>
                    <m:r>
                      <a:rPr lang="en-US" altLang="zh-TW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/>
                        <a:sym typeface="Arial"/>
                      </a:rPr>
                      <m:t>𝑴</m:t>
                    </m:r>
                    <m:r>
                      <a:rPr lang="en-US" altLang="zh-TW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/>
                        <a:sym typeface="Arial"/>
                      </a:rPr>
                      <m:t>(</m:t>
                    </m:r>
                    <m:r>
                      <a:rPr lang="en-US" altLang="zh-TW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/>
                        <a:sym typeface="Arial"/>
                      </a:rPr>
                      <m:t>𝑰</m:t>
                    </m:r>
                    <m:r>
                      <a:rPr lang="en-US" altLang="zh-TW" sz="16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/>
                        <a:sym typeface="Arial"/>
                      </a:rPr>
                      <m:t>)</m:t>
                    </m:r>
                  </m:oMath>
                </a14:m>
                <a:r>
                  <a:rPr lang="en-US" altLang="zh-TW" sz="1600" b="1" dirty="0">
                    <a:solidFill>
                      <a:srgbClr val="000000"/>
                    </a:solidFill>
                    <a:latin typeface="Roboto"/>
                    <a:cs typeface="Arial"/>
                    <a:sym typeface="Arial"/>
                  </a:rPr>
                  <a:t>,</a:t>
                </a:r>
              </a:p>
              <a:p>
                <a:pPr marL="0" lvl="0" indent="0">
                  <a:lnSpc>
                    <a:spcPct val="130000"/>
                  </a:lnSpc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cs typeface="Arial"/>
                    <a:sym typeface="Arial"/>
                  </a:rPr>
                  <a:t>G(I) = original image after Gaussian Filter</a:t>
                </a:r>
              </a:p>
              <a:p>
                <a:pPr marL="0" lvl="0" indent="0">
                  <a:lnSpc>
                    <a:spcPct val="130000"/>
                  </a:lnSpc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cs typeface="Arial"/>
                    <a:sym typeface="Arial"/>
                  </a:rPr>
                  <a:t>M(I) = </a:t>
                </a:r>
                <a:r>
                  <a:rPr lang="en-US" altLang="zh-TW" sz="1200" dirty="0">
                    <a:solidFill>
                      <a:srgbClr val="000000"/>
                    </a:solidFill>
                    <a:latin typeface="Roboto"/>
                    <a:cs typeface="Arial"/>
                    <a:sym typeface="Arial"/>
                  </a:rPr>
                  <a:t>original image after</a:t>
                </a:r>
                <a:r>
                  <a:rPr lang="en-US" sz="1200" dirty="0">
                    <a:solidFill>
                      <a:srgbClr val="000000"/>
                    </a:solidFill>
                    <a:latin typeface="Roboto"/>
                    <a:cs typeface="Arial"/>
                    <a:sym typeface="Arial"/>
                  </a:rPr>
                  <a:t> Mean Filter</a:t>
                </a:r>
              </a:p>
              <a:p>
                <a:pPr marL="0" lvl="0" indent="0">
                  <a:lnSpc>
                    <a:spcPct val="130000"/>
                  </a:lnSpc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cs typeface="Arial"/>
                    <a:sym typeface="Arial"/>
                  </a:rPr>
                  <a:t>I = original image</a:t>
                </a:r>
              </a:p>
              <a:p>
                <a:pPr marL="0" lvl="0" indent="0">
                  <a:lnSpc>
                    <a:spcPct val="130000"/>
                  </a:lnSpc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cs typeface="Arial"/>
                    <a:sym typeface="Arial"/>
                  </a:rPr>
                  <a:t>Gaussian filter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  <a:sym typeface="Arial"/>
                      </a:rPr>
                      <m:t>𝝈</m:t>
                    </m:r>
                  </m:oMath>
                </a14:m>
                <a:r>
                  <a:rPr lang="en-US" sz="1200" dirty="0">
                    <a:solidFill>
                      <a:srgbClr val="000000"/>
                    </a:solidFill>
                    <a:latin typeface="Roboto"/>
                    <a:cs typeface="Arial"/>
                    <a:sym typeface="Arial"/>
                  </a:rPr>
                  <a:t> = 1</a:t>
                </a:r>
              </a:p>
              <a:p>
                <a:pPr marL="0" lvl="0" indent="0">
                  <a:lnSpc>
                    <a:spcPct val="130000"/>
                  </a:lnSpc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cs typeface="Arial"/>
                    <a:sym typeface="Arial"/>
                  </a:rPr>
                  <a:t>Gaussian filter and Average filter mask size = 121*121</a:t>
                </a:r>
                <a:endParaRPr sz="1200" dirty="0">
                  <a:solidFill>
                    <a:srgbClr val="000000"/>
                  </a:solidFill>
                  <a:latin typeface="Roboto"/>
                  <a:cs typeface="Arial"/>
                  <a:sym typeface="Arial"/>
                </a:endParaRPr>
              </a:p>
            </p:txBody>
          </p:sp>
        </mc:Choice>
        <mc:Fallback>
          <p:sp>
            <p:nvSpPr>
              <p:cNvPr id="19" name="Google Shape;500;p37">
                <a:extLst>
                  <a:ext uri="{FF2B5EF4-FFF2-40B4-BE49-F238E27FC236}">
                    <a16:creationId xmlns:a16="http://schemas.microsoft.com/office/drawing/2014/main" id="{B6D210A0-5484-416A-A800-6385C81C82BD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340072" y="2319578"/>
                <a:ext cx="4286537" cy="1362615"/>
              </a:xfrm>
              <a:prstGeom prst="rect">
                <a:avLst/>
              </a:prstGeom>
              <a:blipFill>
                <a:blip r:embed="rId7"/>
                <a:stretch>
                  <a:fillRect l="-142" b="-3004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6138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5"/>
          <p:cNvSpPr/>
          <p:nvPr/>
        </p:nvSpPr>
        <p:spPr>
          <a:xfrm>
            <a:off x="8389495" y="4134850"/>
            <a:ext cx="241200" cy="241200"/>
          </a:xfrm>
          <a:prstGeom prst="ellipse">
            <a:avLst/>
          </a:prstGeom>
          <a:solidFill>
            <a:srgbClr val="ADD7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5"/>
          <p:cNvCxnSpPr/>
          <p:nvPr/>
        </p:nvCxnSpPr>
        <p:spPr>
          <a:xfrm>
            <a:off x="8510095" y="4255450"/>
            <a:ext cx="0" cy="1380600"/>
          </a:xfrm>
          <a:prstGeom prst="straightConnector1">
            <a:avLst/>
          </a:prstGeom>
          <a:noFill/>
          <a:ln w="28575" cap="flat" cmpd="sng">
            <a:solidFill>
              <a:srgbClr val="ADD7D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35"/>
          <p:cNvSpPr/>
          <p:nvPr/>
        </p:nvSpPr>
        <p:spPr>
          <a:xfrm>
            <a:off x="8267845" y="4013200"/>
            <a:ext cx="484500" cy="484500"/>
          </a:xfrm>
          <a:prstGeom prst="ellipse">
            <a:avLst/>
          </a:prstGeom>
          <a:noFill/>
          <a:ln w="19050" cap="flat" cmpd="sng">
            <a:solidFill>
              <a:srgbClr val="ADD7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72;p35">
            <a:extLst>
              <a:ext uri="{FF2B5EF4-FFF2-40B4-BE49-F238E27FC236}">
                <a16:creationId xmlns:a16="http://schemas.microsoft.com/office/drawing/2014/main" id="{C4497F07-8AEA-4DDE-8869-1F75294FC9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New image compare with original segment </a:t>
            </a:r>
            <a:endParaRPr dirty="0"/>
          </a:p>
        </p:txBody>
      </p:sp>
      <p:pic>
        <p:nvPicPr>
          <p:cNvPr id="14" name="內容版面配置區 3">
            <a:extLst>
              <a:ext uri="{FF2B5EF4-FFF2-40B4-BE49-F238E27FC236}">
                <a16:creationId xmlns:a16="http://schemas.microsoft.com/office/drawing/2014/main" id="{A0584695-A55B-4943-AB66-79FA35D1E256}"/>
              </a:ext>
            </a:extLst>
          </p:cNvPr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05" y="1697533"/>
            <a:ext cx="3070589" cy="2972285"/>
          </a:xfrm>
          <a:prstGeom prst="rect">
            <a:avLst/>
          </a:prstGeom>
        </p:spPr>
      </p:pic>
      <p:pic>
        <p:nvPicPr>
          <p:cNvPr id="15" name="內容版面配置區 2">
            <a:extLst>
              <a:ext uri="{FF2B5EF4-FFF2-40B4-BE49-F238E27FC236}">
                <a16:creationId xmlns:a16="http://schemas.microsoft.com/office/drawing/2014/main" id="{85BAAF2A-9EB7-4441-96EE-366FADD70076}"/>
              </a:ext>
            </a:extLst>
          </p:cNvPr>
          <p:cNvPicPr>
            <a:picLocks noGrp="1"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912" y="1697532"/>
            <a:ext cx="3070589" cy="2972285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4A808C19-4C1C-486A-8DEB-781848EBDB91}"/>
              </a:ext>
            </a:extLst>
          </p:cNvPr>
          <p:cNvCxnSpPr>
            <a:cxnSpLocks/>
          </p:cNvCxnSpPr>
          <p:nvPr/>
        </p:nvCxnSpPr>
        <p:spPr>
          <a:xfrm>
            <a:off x="7062960" y="2026920"/>
            <a:ext cx="28800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793ADD38-29C3-4789-9E7D-C7C29B902F66}"/>
              </a:ext>
            </a:extLst>
          </p:cNvPr>
          <p:cNvCxnSpPr>
            <a:cxnSpLocks/>
          </p:cNvCxnSpPr>
          <p:nvPr/>
        </p:nvCxnSpPr>
        <p:spPr>
          <a:xfrm>
            <a:off x="7062960" y="2407920"/>
            <a:ext cx="288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0" name="Google Shape;500;p37">
            <a:extLst>
              <a:ext uri="{FF2B5EF4-FFF2-40B4-BE49-F238E27FC236}">
                <a16:creationId xmlns:a16="http://schemas.microsoft.com/office/drawing/2014/main" id="{389A58D9-D2A1-468B-BF6A-BFA9E3D8D4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66326" y="1817370"/>
            <a:ext cx="1935948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sym typeface="Roboto"/>
              </a:rPr>
              <a:t>Original image segment</a:t>
            </a:r>
            <a:endParaRPr sz="1200" dirty="0"/>
          </a:p>
        </p:txBody>
      </p:sp>
      <p:sp>
        <p:nvSpPr>
          <p:cNvPr id="22" name="Google Shape;500;p37">
            <a:extLst>
              <a:ext uri="{FF2B5EF4-FFF2-40B4-BE49-F238E27FC236}">
                <a16:creationId xmlns:a16="http://schemas.microsoft.com/office/drawing/2014/main" id="{7E747AA9-AE78-4B5B-A3C8-5011DDDB13F1}"/>
              </a:ext>
            </a:extLst>
          </p:cNvPr>
          <p:cNvSpPr txBox="1">
            <a:spLocks/>
          </p:cNvSpPr>
          <p:nvPr/>
        </p:nvSpPr>
        <p:spPr>
          <a:xfrm>
            <a:off x="7381692" y="2198370"/>
            <a:ext cx="1935948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lnSpc>
                <a:spcPct val="130000"/>
              </a:lnSpc>
              <a:buFont typeface="Nunito"/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sym typeface="Roboto"/>
              </a:rPr>
              <a:t>New  image segment</a:t>
            </a:r>
            <a:endParaRPr lang="en-US" sz="1200" dirty="0"/>
          </a:p>
        </p:txBody>
      </p:sp>
      <p:sp>
        <p:nvSpPr>
          <p:cNvPr id="23" name="Google Shape;500;p37">
            <a:extLst>
              <a:ext uri="{FF2B5EF4-FFF2-40B4-BE49-F238E27FC236}">
                <a16:creationId xmlns:a16="http://schemas.microsoft.com/office/drawing/2014/main" id="{C9FA329A-90F4-415C-B1C4-4C120442F567}"/>
              </a:ext>
            </a:extLst>
          </p:cNvPr>
          <p:cNvSpPr txBox="1">
            <a:spLocks/>
          </p:cNvSpPr>
          <p:nvPr/>
        </p:nvSpPr>
        <p:spPr>
          <a:xfrm>
            <a:off x="7062960" y="3053080"/>
            <a:ext cx="1935948" cy="57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lnSpc>
                <a:spcPct val="130000"/>
              </a:lnSpc>
              <a:buFont typeface="Nunito"/>
              <a:buNone/>
            </a:pPr>
            <a:r>
              <a:rPr lang="en-US" sz="1400" b="1" dirty="0">
                <a:solidFill>
                  <a:srgbClr val="FF0000"/>
                </a:solidFill>
                <a:latin typeface="Roboto"/>
                <a:sym typeface="Roboto"/>
              </a:rPr>
              <a:t>Model</a:t>
            </a:r>
            <a:r>
              <a:rPr lang="en-US" sz="1400" dirty="0">
                <a:solidFill>
                  <a:srgbClr val="000000"/>
                </a:solidFill>
                <a:latin typeface="Roboto"/>
                <a:sym typeface="Roboto"/>
              </a:rPr>
              <a:t> : U-Net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95800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</a:t>
            </a:r>
            <a:endParaRPr dirty="0"/>
          </a:p>
        </p:txBody>
      </p:sp>
      <p:sp>
        <p:nvSpPr>
          <p:cNvPr id="476" name="Google Shape;476;p35"/>
          <p:cNvSpPr/>
          <p:nvPr/>
        </p:nvSpPr>
        <p:spPr>
          <a:xfrm>
            <a:off x="8389495" y="4134850"/>
            <a:ext cx="241200" cy="241200"/>
          </a:xfrm>
          <a:prstGeom prst="ellipse">
            <a:avLst/>
          </a:prstGeom>
          <a:solidFill>
            <a:srgbClr val="ADD7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5"/>
          <p:cNvCxnSpPr/>
          <p:nvPr/>
        </p:nvCxnSpPr>
        <p:spPr>
          <a:xfrm>
            <a:off x="8510095" y="4255450"/>
            <a:ext cx="0" cy="1380600"/>
          </a:xfrm>
          <a:prstGeom prst="straightConnector1">
            <a:avLst/>
          </a:prstGeom>
          <a:noFill/>
          <a:ln w="28575" cap="flat" cmpd="sng">
            <a:solidFill>
              <a:srgbClr val="ADD7D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35"/>
          <p:cNvSpPr/>
          <p:nvPr/>
        </p:nvSpPr>
        <p:spPr>
          <a:xfrm>
            <a:off x="8267845" y="4013200"/>
            <a:ext cx="484500" cy="484500"/>
          </a:xfrm>
          <a:prstGeom prst="ellipse">
            <a:avLst/>
          </a:prstGeom>
          <a:noFill/>
          <a:ln w="19050" cap="flat" cmpd="sng">
            <a:solidFill>
              <a:srgbClr val="ADD7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9EEC1CF-CEEE-4AC6-99FE-0DD9109A2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407" y="1533012"/>
            <a:ext cx="4878734" cy="329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7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 </a:t>
            </a:r>
            <a:r>
              <a:rPr lang="en-US" dirty="0"/>
              <a:t>Task3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51122439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219</Words>
  <Application>Microsoft Office PowerPoint</Application>
  <PresentationFormat>如螢幕大小 (16:9)</PresentationFormat>
  <Paragraphs>51</Paragraphs>
  <Slides>14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Maven Pro</vt:lpstr>
      <vt:lpstr>Nunito</vt:lpstr>
      <vt:lpstr>Roboto</vt:lpstr>
      <vt:lpstr>新細明體</vt:lpstr>
      <vt:lpstr>Arial</vt:lpstr>
      <vt:lpstr>Cambria Math</vt:lpstr>
      <vt:lpstr>Momentum</vt:lpstr>
      <vt:lpstr>Simple Light</vt:lpstr>
      <vt:lpstr>Automatic Detection challenge on Age-related Macular degeneration</vt:lpstr>
      <vt:lpstr> Task1</vt:lpstr>
      <vt:lpstr>Model</vt:lpstr>
      <vt:lpstr> Task2</vt:lpstr>
      <vt:lpstr>Category OD is complete or not</vt:lpstr>
      <vt:lpstr>Local  Filter(D.O.G concept)</vt:lpstr>
      <vt:lpstr>New image compare with original segment </vt:lpstr>
      <vt:lpstr>Model</vt:lpstr>
      <vt:lpstr> Task3</vt:lpstr>
      <vt:lpstr>Segmentation</vt:lpstr>
      <vt:lpstr>Remove predict point if OD at image center</vt:lpstr>
      <vt:lpstr>Models fusion</vt:lpstr>
      <vt:lpstr> Task4</vt:lpstr>
      <vt:lpstr>謝謝聆聽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生命徵象異常測量值警示</dc:title>
  <dc:creator>USER</dc:creator>
  <cp:lastModifiedBy>tommy</cp:lastModifiedBy>
  <cp:revision>32</cp:revision>
  <dcterms:modified xsi:type="dcterms:W3CDTF">2020-03-30T09:09:55Z</dcterms:modified>
</cp:coreProperties>
</file>